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8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3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9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8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9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9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1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AA49-2031-49A0-B742-A411430447E7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985FD-6981-411F-B75B-F8F2697AFE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3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9144000" cy="8382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Part I – Introduction &amp; Main Theories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199"/>
            <a:ext cx="8839200" cy="520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4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26234" y="914400"/>
            <a:ext cx="5665034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Psychodynamic Theory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Superego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 “police” of personality and is responsible for morals and values learned from society. 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Develops as a child when we form an internal set of rules based on external experiences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inner voice of “Should” and “Should Not”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Often conflicts with the id because the id wants what feels good and the superego wants what is right and moral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20" y="1066800"/>
            <a:ext cx="3432880" cy="351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r="17793" b="11738"/>
          <a:stretch/>
        </p:blipFill>
        <p:spPr bwMode="auto">
          <a:xfrm>
            <a:off x="6370596" y="4736494"/>
            <a:ext cx="2113928" cy="21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4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26234" y="914400"/>
            <a:ext cx="5665034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Psychodynamic Theory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Ego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conscious, rational part of the mind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Regulates the conflict between the id and the superego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Must figure out a way to satisfy one’s desires, while not violating one’s moral code. 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When this balance becomes upset, conflicted thoughts and behaviors that signify a mental disorder may be the result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20" y="1066800"/>
            <a:ext cx="3432880" cy="351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r="17793" b="11738"/>
          <a:stretch/>
        </p:blipFill>
        <p:spPr bwMode="auto">
          <a:xfrm>
            <a:off x="6370596" y="4736494"/>
            <a:ext cx="2113928" cy="21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0"/>
            <a:ext cx="9154886" cy="993775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943600"/>
            <a:ext cx="9154886" cy="914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Part II – Psychosexual Stages &amp; 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Defense Mechanisms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84" y="838200"/>
            <a:ext cx="7239000" cy="489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90600"/>
            <a:ext cx="6629400" cy="5867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Psychosexual Stages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Freud believed that our early experiences stayed with us and affected us throughout our development, especially with regards to sex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Should something happen in the early years, people will have problems to overcome later in life specifically dealing with sexuality:</a:t>
            </a:r>
          </a:p>
          <a:p>
            <a:pPr lvl="3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Oedipus Complex: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Boy in love with their mother</a:t>
            </a:r>
          </a:p>
          <a:p>
            <a:pPr lvl="3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Identification: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oys love their mom/identify with their dad</a:t>
            </a:r>
          </a:p>
          <a:p>
            <a:pPr lvl="3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Penis Envy: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Girls desire to have a penis-attracted to males</a:t>
            </a:r>
          </a:p>
          <a:p>
            <a:pPr lvl="3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Fixation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Occurs when development is stopped at a particular stage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13"/>
          <a:stretch/>
        </p:blipFill>
        <p:spPr bwMode="auto">
          <a:xfrm>
            <a:off x="6523219" y="2286000"/>
            <a:ext cx="258830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2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7489" y="111708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Psychosexual Stages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971192"/>
              </p:ext>
            </p:extLst>
          </p:nvPr>
        </p:nvGraphicFramePr>
        <p:xfrm>
          <a:off x="4995" y="1752600"/>
          <a:ext cx="9139005" cy="5105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405"/>
                <a:gridCol w="6324600"/>
              </a:tblGrid>
              <a:tr h="44229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Psycho</a:t>
                      </a:r>
                      <a:r>
                        <a:rPr lang="en-US" b="1" u="sng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sexual Stage</a:t>
                      </a:r>
                      <a:endParaRPr lang="en-US" b="1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Focus</a:t>
                      </a:r>
                      <a:endParaRPr lang="en-US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</a:tr>
              <a:tr h="8466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Oral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(0-18 Months)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Pleasure centers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on the mouth – sucking, biting, chewing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0615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Anal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(18-36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Months)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Pleasure focuses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on bowel and bladder elimination; Coping with demands for control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0615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Phallic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(3-6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Years)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Pleasure zone is the genitals;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Coping with incestuous sexual feelings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466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Latency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(6 to Puberty)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Dormant sexual feelings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8466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Genital</a:t>
                      </a:r>
                    </a:p>
                    <a:p>
                      <a:pPr algn="ctr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(Puberty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On)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Maturation</a:t>
                      </a:r>
                      <a:r>
                        <a:rPr lang="en-US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of sexual interests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0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Ego Defense Mechanisms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Ego defense mechanisms are the largely unconscious mental strategies to reduce anxiety or conflict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other words, our unconscious mind develops strategies to deal with threatening thoughts, memories, etc. 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/>
          <a:stretch/>
        </p:blipFill>
        <p:spPr bwMode="auto">
          <a:xfrm>
            <a:off x="3581400" y="3810000"/>
            <a:ext cx="407776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228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493"/>
                <a:gridCol w="3666984"/>
                <a:gridCol w="3060523"/>
              </a:tblGrid>
              <a:tr h="479012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Defense Mechanism</a:t>
                      </a:r>
                      <a:endParaRPr lang="en-US" sz="1400" b="1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Description</a:t>
                      </a:r>
                      <a:endParaRPr lang="en-US" sz="1400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Example</a:t>
                      </a:r>
                      <a:endParaRPr lang="en-US" sz="1400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1589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Denial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Arguing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against an anxiety provoking stimuli by stating that it doesn’t exist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Denying that your physician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’s diagnosis of cancer is correct and seeking a second opinion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45114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Displacement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Taking out impulses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on a less threatening target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Slamming a door instead of hitting a person, yelling at your spouse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after an argument with your boss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1589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Intellectualization</a:t>
                      </a:r>
                      <a:r>
                        <a:rPr lang="en-US" sz="14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Avoiding unacceptable emotions by focusing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on the intellectual aspects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Focusing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on the details of a funeral as opposed to the sadness and grief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1589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Projection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Placing unacceptable impulses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yourself onto someone else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When losing an argument,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you state “You’re stupid” </a:t>
                      </a:r>
                      <a:endParaRPr lang="en-US" sz="14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45114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Rationalization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Supplying a logical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or rational reason as opposed to the real reason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Stating that you were fired because you didn’t kiss up to the boss,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when the real reason was your performance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9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7327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493"/>
                <a:gridCol w="3666984"/>
                <a:gridCol w="3060523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Defense Mechanism</a:t>
                      </a:r>
                      <a:endParaRPr lang="en-US" sz="1400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Description</a:t>
                      </a:r>
                      <a:endParaRPr lang="en-US" sz="1400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Example</a:t>
                      </a:r>
                      <a:endParaRPr lang="en-US" sz="1400" u="sng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5329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Reaction</a:t>
                      </a:r>
                      <a:r>
                        <a:rPr lang="en-US" sz="1400" b="1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Formation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Taking the opposite belief because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the true belief causes anxiety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Having a bias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against a particular race or culture and then embracing that race or culture to the extreme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  <a:tr h="15329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Regression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Returning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to a previous state of development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Sitting in a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corner and crying after hearing bad news; throwing a temper tantrum when you don’t get your way</a:t>
                      </a:r>
                    </a:p>
                  </a:txBody>
                  <a:tcPr anchor="ctr"/>
                </a:tc>
              </a:tr>
              <a:tr h="9681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Repression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Pulling into the unconscious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Forgetting sexual abuse from your childhood due to the trauma and anxiety</a:t>
                      </a:r>
                    </a:p>
                  </a:txBody>
                  <a:tcPr anchor="ctr"/>
                </a:tc>
              </a:tr>
              <a:tr h="12505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Sublimation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Acting out unacceptable</a:t>
                      </a:r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impulses in a socially acceptable way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Becoming a surgeon because of your desire to cut; lifting weights to release ‘pent up’ energy</a:t>
                      </a:r>
                    </a:p>
                  </a:txBody>
                  <a:tcPr anchor="ctr"/>
                </a:tc>
              </a:tr>
              <a:tr h="111610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Suppression</a:t>
                      </a:r>
                      <a:endParaRPr lang="en-US" sz="14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Pushing into the unconscious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Trying to forget something that causes you anxiety</a:t>
                      </a:r>
                    </a:p>
                    <a:p>
                      <a:endParaRPr lang="en-US" sz="1400" baseline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2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23734" y="914400"/>
            <a:ext cx="6576934" cy="5943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Neo-Freudians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Freud was a controversial figure, and many of his collogues broke away from his view, but still maintained a psychodynamic aspect to their theories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Alfred Adler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Importance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of childhood social tension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Karen Horney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Sought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to balance Freud’s masculine biases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Carl Jung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Emphasized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“Collective Unconscious”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4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Concept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of a shared, inherited reservoir of memory traces from our species’ history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44" y="27482"/>
            <a:ext cx="16797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9" y="2209800"/>
            <a:ext cx="1666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765" y="4333875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4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6" y="6324600"/>
            <a:ext cx="9136743" cy="54428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Part III – Assessing the Unconscious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57767"/>
            <a:ext cx="4724400" cy="564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4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4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26234" y="914400"/>
            <a:ext cx="5360233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psychological qualities that bring a consistency to an individual’s thoughts and behaviors in different situations and at different times</a:t>
            </a:r>
          </a:p>
          <a:p>
            <a:pPr marL="457200" lvl="1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continuously changing process, shaped by our individual needs and cognitions and by external pressures from the social environment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16" y="1219200"/>
            <a:ext cx="3810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04" y="3886200"/>
            <a:ext cx="380354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89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5562600" cy="5943600"/>
          </a:xfrm>
        </p:spPr>
        <p:txBody>
          <a:bodyPr/>
          <a:lstStyle/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Freud and Neo-Freudians determined that certain tests needed to be created in a way that would help to “project” what was present in the unconscious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47" y="1066800"/>
            <a:ext cx="3441453" cy="49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5486400" cy="5943600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Projective Test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personality test that provides ambiguous stimuli designed to trigger projection of one’s inner dynamics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Two Most Popular: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Thematic Apperception Test (TAT)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Rorschach’s Inkblot Test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47" y="1066800"/>
            <a:ext cx="3441453" cy="49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Thematic Apperception Test (TAT)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projective test in which people express their inner feelings and interests through the stories they make up about ambiguous scenes 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Giving the subject a picture that is ambiguous (can have several meanings) and ask them what is occurring.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Their answers supposedly reveal their unconscious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8" descr="D:\Art\ch14\jpg\un14-p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305300"/>
            <a:ext cx="35052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3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MO469F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0"/>
            <a:ext cx="5229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tat_kaart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0"/>
            <a:ext cx="664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[TAT+1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8925"/>
            <a:ext cx="861060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40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[TAT+6BM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3054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066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Rorschach Inkblot Test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Designed by Hermann Rorschach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most widely used projective test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set of 10 inkblots that seek to identify people’s inner feelings by analyzing their interpretations of the blots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3505200"/>
            <a:ext cx="4764087" cy="334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3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90600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91440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Part IV – Humanistic &amp; 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Social Cognitive Theories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06"/>
          <a:stretch/>
        </p:blipFill>
        <p:spPr bwMode="auto">
          <a:xfrm>
            <a:off x="793" y="1447800"/>
            <a:ext cx="914320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3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4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26234" y="914400"/>
            <a:ext cx="5360233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A vs. Type B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Generic description of our personalities 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 research based theories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Most individuals have a combination of both types mixed throughout their specific personalities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393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48" y="4267200"/>
            <a:ext cx="4751881" cy="243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2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5334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Humanistic Theories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Humanistic theories are optimistic about the core of human nature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 is driven by needs to adapt and learn, rather than unconscious conflicts or defense mechanisms and anxiety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Mental disorders occur when a person is in an unhealthy situation that causes low self-esteem and unmet needs, not from unhealthy individuals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4061" r="3217" b="7120"/>
          <a:stretch/>
        </p:blipFill>
        <p:spPr bwMode="auto">
          <a:xfrm>
            <a:off x="5181600" y="1905000"/>
            <a:ext cx="3775175" cy="313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380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5715000" cy="5943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Abraham Maslow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Hierarchy of Needs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Believed psychology needed something that described good mental health as more than just the absence of illness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Maslow saw a group of people in pursuit of “higher ideals” and wanted a way to explain their behavior.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Self-Actualizing Personalities - Healthy individuals who have met their basic needs and are free to be creative and fulfill their potentialities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990600"/>
            <a:ext cx="287692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11" y="48006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093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5715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Carl Rogers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Took a different approach than Maslow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 identified healthy personalities as the fully functioning person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 individual who has a self-concept that is positive and congruent with reality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8107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95800"/>
            <a:ext cx="29225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260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Carl Rogers</a:t>
            </a: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“Self”</a:t>
            </a:r>
          </a:p>
          <a:p>
            <a:pPr lvl="3"/>
            <a:r>
              <a:rPr lang="en-US" dirty="0" smtClean="0">
                <a:latin typeface="Courier New" pitchFamily="49" charset="0"/>
                <a:cs typeface="Courier New" pitchFamily="49" charset="0"/>
              </a:rPr>
              <a:t>Each person has this</a:t>
            </a:r>
          </a:p>
          <a:p>
            <a:pPr lvl="3"/>
            <a:r>
              <a:rPr lang="en-US" dirty="0" smtClean="0">
                <a:latin typeface="Courier New" pitchFamily="49" charset="0"/>
                <a:cs typeface="Courier New" pitchFamily="49" charset="0"/>
              </a:rPr>
              <a:t>How we see ourselves</a:t>
            </a:r>
          </a:p>
          <a:p>
            <a:pPr lvl="2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“Conditions of Worth”</a:t>
            </a:r>
          </a:p>
          <a:p>
            <a:pPr lvl="3"/>
            <a:r>
              <a:rPr lang="en-US" dirty="0" smtClean="0">
                <a:latin typeface="Courier New" pitchFamily="49" charset="0"/>
                <a:cs typeface="Courier New" pitchFamily="49" charset="0"/>
              </a:rPr>
              <a:t>Love and approval based on doing what someone else likes</a:t>
            </a:r>
          </a:p>
          <a:p>
            <a:pPr lvl="3"/>
            <a:r>
              <a:rPr lang="en-US" dirty="0" smtClean="0">
                <a:latin typeface="Courier New" pitchFamily="49" charset="0"/>
                <a:cs typeface="Courier New" pitchFamily="49" charset="0"/>
              </a:rPr>
              <a:t>Can lead us to deny parts of ourselves</a:t>
            </a:r>
          </a:p>
          <a:p>
            <a:pPr lvl="2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“Unconditional Positive Regard”</a:t>
            </a:r>
          </a:p>
          <a:p>
            <a:pPr lvl="3"/>
            <a:r>
              <a:rPr lang="en-US" dirty="0" smtClean="0">
                <a:latin typeface="Courier New" pitchFamily="49" charset="0"/>
                <a:cs typeface="Courier New" pitchFamily="49" charset="0"/>
              </a:rPr>
              <a:t>Being valued for exactly what you are</a:t>
            </a:r>
          </a:p>
          <a:p>
            <a:pPr lvl="2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>
                <a:latin typeface="Courier New" pitchFamily="49" charset="0"/>
                <a:cs typeface="Courier New" pitchFamily="49" charset="0"/>
              </a:rPr>
              <a:t>“Fully Functioning”</a:t>
            </a:r>
          </a:p>
          <a:p>
            <a:pPr lvl="3"/>
            <a:r>
              <a:rPr lang="en-US" dirty="0" smtClean="0">
                <a:latin typeface="Courier New" pitchFamily="49" charset="0"/>
                <a:cs typeface="Courier New" pitchFamily="49" charset="0"/>
              </a:rPr>
              <a:t>Not denying who we truly are</a:t>
            </a:r>
          </a:p>
          <a:p>
            <a:pPr lvl="3"/>
            <a:r>
              <a:rPr lang="en-US" dirty="0" smtClean="0">
                <a:latin typeface="Courier New" pitchFamily="49" charset="0"/>
                <a:cs typeface="Courier New" pitchFamily="49" charset="0"/>
              </a:rPr>
              <a:t>Fully accepting all of our potential </a:t>
            </a:r>
          </a:p>
          <a:p>
            <a:pPr lvl="1"/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819400" y="24384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838138" y="41148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838138" y="5181600"/>
            <a:ext cx="304800" cy="381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97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5715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Criticisms of Humanistic Theories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Concepts are vague and subjective 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Can lead to self-indulgence, selfishness, and erosion of morals 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Fails to appreciate the human capacity for evil</a:t>
            </a:r>
          </a:p>
          <a:p>
            <a:pPr lvl="1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Others?</a:t>
            </a:r>
          </a:p>
          <a:p>
            <a:pPr lvl="1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0318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5715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Social Cognitive Theory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More of an emphasis on clinical research than other theories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Most well known: Albert Bandura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Observational Learning &amp;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Bobo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the Clown!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Believed we are driven by: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Inner forces and the environment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xpectations about how those actions will affect other people, the environment, and ourselves.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23" y="1089285"/>
            <a:ext cx="3200400" cy="3723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75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Social Cognitive Theory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Observational Learning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 learn new responses by watching each others’ behavior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Therefore, personality is learned behavior patterns</a:t>
            </a:r>
          </a:p>
          <a:p>
            <a:pPr lvl="3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These cognitive process involve an ongoing relationship between the individual and the environment called “Reciprocal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eterminism”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240967"/>
            <a:ext cx="571304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9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5334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Social Cognitive Theory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Locus of Control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ur sense of controlling our environments rather than feeling helpless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External Locus of Control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perception that chance or outside forces beyond one’s control determine their fate</a:t>
            </a: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Internal Locus of Control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perception that one controls one’s own fate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41" y="2819400"/>
            <a:ext cx="3962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299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5334000" cy="5943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Criticisms of Social Cognitive Theory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Ignores heredity, emotion, and past experiences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Lacks attention to biological/hormonal processes in regards to personality 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Concepts and processes are observable but very few explanations about relationships between them</a:t>
            </a:r>
          </a:p>
          <a:p>
            <a:pPr lvl="2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25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" y="1"/>
            <a:ext cx="9128760" cy="1066800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9144000" cy="838200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Part V – Trait Theories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0"/>
          <a:stretch/>
        </p:blipFill>
        <p:spPr bwMode="auto">
          <a:xfrm>
            <a:off x="1828800" y="844927"/>
            <a:ext cx="5029200" cy="509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7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9988" y="990600"/>
            <a:ext cx="4515787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A Traits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Generally has a higher stress level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njoy achievement of goals, with greater enjoyment in achieving of more difficult goals. They are thus constantly working hard to achieve these.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Find it difficult to stop, even when they have achieved goals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eel the pressure of time, constantly working flat out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ighly competitive and will, if necessary create competition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ate failure and will work hard to avoid 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4958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B Traits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enerally lives at a lower stress level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ork steadily, enjoying achievements but not becoming stressed when they are not achieved.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When faced with competition, they do not mind losing and either enjoy the game or back down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ay be creative and enjoy exploring ideas and concepts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 often reflective, thinking about the outer and inner worlds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6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762000"/>
            <a:ext cx="6172200" cy="6096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Traits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table personality characteristics that are presumed to exist within the individual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These also guide his or her thoughts and actions under various conditions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Examples: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Honest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Dependable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Moody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Impulsive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Allport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Odbert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(1936) identified over 18,000 words representing personality traits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02280"/>
            <a:ext cx="4124518" cy="25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6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762000"/>
            <a:ext cx="6172200" cy="6096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Traits</a:t>
            </a:r>
          </a:p>
          <a:p>
            <a:pPr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Allport’s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Hierarchy of Traits</a:t>
            </a:r>
          </a:p>
          <a:p>
            <a:pPr lvl="2"/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Cardinal Traits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Pervasive characteristics that influence behavior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Very few possess such dominant traits</a:t>
            </a: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Central Traits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Basic building blocks of personality that influence behavior</a:t>
            </a: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Secondary Traits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Superficial characteristics, such as personal preferences</a:t>
            </a:r>
          </a:p>
          <a:p>
            <a:pPr lvl="3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3048000" cy="41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0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762000"/>
            <a:ext cx="5486400" cy="6096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 “Types”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ssessed by measures like the Myers-Briggs Type Indicator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Consist of a number of traits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Examples: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eeling Type - Personality is sympathetic, appreciative, and tactful</a:t>
            </a:r>
          </a:p>
          <a:p>
            <a:pPr lvl="3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hinking Type - Prefers an “objective standard of truth” and is “good at analyzing”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409" y="1981200"/>
            <a:ext cx="358539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0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762000"/>
            <a:ext cx="6172200" cy="6096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 “Dimensions”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Hans and Sybil Eysenck suggested that personality could be reduced down to two polar dimensions: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Extraversion-Introversion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Emotional Stability-Instability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Believed that most personality traits, characteristics, etc. fall somewhere between these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dimesnions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47" y="2243137"/>
            <a:ext cx="269219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9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762000"/>
            <a:ext cx="5334000" cy="6096000"/>
          </a:xfrm>
        </p:spPr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 Inventory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questionnaire on which people respond to items designed to gauge a wide range of feelings and behaviors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Often consist of true-false or agree-disagree items 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Used to assess selected personality traits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62200"/>
            <a:ext cx="3370836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9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762000"/>
            <a:ext cx="5715000" cy="6096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MMPI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Minnesota Multiphasic Personality Inventory (MMPI) 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ost widely researched and clinically used of all personality tests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Was originally developed to identify emotional disorders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Problems: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Meaning attached to items may be misinterpreted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Good place to start with personality, but not a great measure by itself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301881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3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762000"/>
            <a:ext cx="5715000" cy="6096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Five-Factor Theory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Suggests that personality is composed of five fundamental personality dimensions </a:t>
            </a:r>
          </a:p>
          <a:p>
            <a:pPr lvl="2"/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penness to experience</a:t>
            </a:r>
          </a:p>
          <a:p>
            <a:pPr lvl="2"/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onscientiousness</a:t>
            </a:r>
          </a:p>
          <a:p>
            <a:pPr lvl="2"/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xtraversion</a:t>
            </a:r>
          </a:p>
          <a:p>
            <a:pPr lvl="2"/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greeableness</a:t>
            </a:r>
          </a:p>
          <a:p>
            <a:pPr lvl="2"/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euroticism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47838"/>
            <a:ext cx="373856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4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MyersPsy8e_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/>
          <a:stretch/>
        </p:blipFill>
        <p:spPr bwMode="auto">
          <a:xfrm>
            <a:off x="15239" y="0"/>
            <a:ext cx="91386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3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0" y="762000"/>
            <a:ext cx="5334000" cy="6096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Positives &amp; Negatives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Positives: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Objective and measurable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Easy to use and understand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Negatives: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Little predictive power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Does not address personality development (only present)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Does not allow for or help with change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053" t="2768" r="3506" b="3114"/>
          <a:stretch>
            <a:fillRect/>
          </a:stretch>
        </p:blipFill>
        <p:spPr bwMode="auto">
          <a:xfrm>
            <a:off x="5486400" y="2057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23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4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26234" y="914400"/>
            <a:ext cx="5665034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 Theories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Psychodynamic Theory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Developed by Sigmund Freud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Calls attention to motivation, especially unconscious motives, and the influence of our past experiences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Humanistic Theory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mphasizes the present, “subjective reality”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we believe is important now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what we think of ourselves in relation to others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92854"/>
            <a:ext cx="2057400" cy="29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3300" r="2748" b="4859"/>
          <a:stretch/>
        </p:blipFill>
        <p:spPr bwMode="auto">
          <a:xfrm>
            <a:off x="5512945" y="4206869"/>
            <a:ext cx="3071110" cy="261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4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26234" y="914400"/>
            <a:ext cx="5665034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 Theories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Social Cognitive Theory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Derived more from experiments rather than clinical work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Based on the idea that personality is a result of learning, perception and social interaction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Trait Theory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theory that suggests our personalities are composed of various fundamental personality dimensions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42131" r="8073" b="1"/>
          <a:stretch/>
        </p:blipFill>
        <p:spPr bwMode="auto">
          <a:xfrm>
            <a:off x="5318542" y="1295400"/>
            <a:ext cx="374925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42" y="3429000"/>
            <a:ext cx="361685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2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4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26234" y="914400"/>
            <a:ext cx="5665034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Psychodynamic Theory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Freud believes that the unconscious and hidden parts of the mind were a source of powerful impulses, instincts, motives, and conflicts that energize our personality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Developed this theory through psychoanalysis</a:t>
            </a:r>
          </a:p>
          <a:p>
            <a:pPr lvl="2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Focused on how the mind’s energy is exchanged, transformed, and expressed </a:t>
            </a: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98" y="990600"/>
            <a:ext cx="2561918" cy="25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64456"/>
            <a:ext cx="2962314" cy="29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4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210083" y="1143000"/>
            <a:ext cx="4957328" cy="5715000"/>
            <a:chOff x="336" y="1200"/>
            <a:chExt cx="3214" cy="2752"/>
          </a:xfrm>
        </p:grpSpPr>
        <p:pic>
          <p:nvPicPr>
            <p:cNvPr id="7" name="Picture 7" descr="U:\201\14-1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1200"/>
              <a:ext cx="3214" cy="2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56" y="2736"/>
              <a:ext cx="480" cy="1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latin typeface="Courier New" pitchFamily="49" charset="0"/>
                  <a:cs typeface="Courier New" pitchFamily="49" charset="0"/>
                </a:rPr>
                <a:t>Id</a:t>
              </a:r>
              <a:endParaRPr lang="en-US" altLang="en-US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946" y="2288"/>
              <a:ext cx="716" cy="1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600" b="1" dirty="0">
                  <a:latin typeface="Courier New" pitchFamily="49" charset="0"/>
                  <a:cs typeface="Courier New" pitchFamily="49" charset="0"/>
                </a:rPr>
                <a:t>Superego</a:t>
              </a:r>
              <a:endParaRPr lang="en-US" altLang="en-US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08" y="1584"/>
              <a:ext cx="480" cy="1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latin typeface="Courier New" pitchFamily="49" charset="0"/>
                  <a:cs typeface="Courier New" pitchFamily="49" charset="0"/>
                </a:rPr>
                <a:t>Ego</a:t>
              </a:r>
              <a:endParaRPr lang="en-US" altLang="en-US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2304" y="1584"/>
              <a:ext cx="1104" cy="1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400" b="1" dirty="0">
                  <a:latin typeface="Courier New" pitchFamily="49" charset="0"/>
                  <a:cs typeface="Courier New" pitchFamily="49" charset="0"/>
                </a:rPr>
                <a:t>Conscious </a:t>
              </a:r>
              <a:r>
                <a:rPr lang="en-US" altLang="en-US" sz="1400" b="1" dirty="0" smtClean="0">
                  <a:latin typeface="Courier New" pitchFamily="49" charset="0"/>
                  <a:cs typeface="Courier New" pitchFamily="49" charset="0"/>
                </a:rPr>
                <a:t>Mind</a:t>
              </a:r>
              <a:endParaRPr lang="en-US" alt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2526" y="1980"/>
              <a:ext cx="908" cy="27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1400" b="1" dirty="0">
                  <a:latin typeface="Courier New" pitchFamily="49" charset="0"/>
                  <a:cs typeface="Courier New" pitchFamily="49" charset="0"/>
                </a:rPr>
                <a:t>Unconscious </a:t>
              </a:r>
            </a:p>
            <a:p>
              <a:pPr algn="ctr"/>
              <a:r>
                <a:rPr lang="en-US" altLang="en-US" sz="1400" b="1" dirty="0" smtClean="0">
                  <a:latin typeface="Courier New" pitchFamily="49" charset="0"/>
                  <a:cs typeface="Courier New" pitchFamily="49" charset="0"/>
                </a:rPr>
                <a:t>Mind</a:t>
              </a:r>
              <a:endParaRPr lang="en-US" alt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-26234" y="914400"/>
            <a:ext cx="4236317" cy="5943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Freud saw human personality as an iceberg with three parts: The Ego, Superego and Id. 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 this model, the Superego and the Id were antagonist parts, regulated by the Ego.</a:t>
            </a:r>
          </a:p>
          <a:p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748"/>
            <a:ext cx="9144000" cy="1143000"/>
          </a:xfrm>
        </p:spPr>
        <p:txBody>
          <a:bodyPr/>
          <a:lstStyle/>
          <a:p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Personality</a:t>
            </a:r>
            <a:endParaRPr lang="en-US" b="1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26234" y="914400"/>
            <a:ext cx="5665034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Psychodynamic Theory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Id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 primitive, unconscious reservoir that houses the basic motives, drives and instinctive desires that determine our personalities. 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Always acts on impulse and seeks immediate pleasure</a:t>
            </a:r>
          </a:p>
          <a:p>
            <a:pPr lvl="3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only part of the personality present at birth</a:t>
            </a:r>
          </a:p>
          <a:p>
            <a:pPr lvl="2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20" y="1066800"/>
            <a:ext cx="3432880" cy="351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r="17793" b="11738"/>
          <a:stretch/>
        </p:blipFill>
        <p:spPr bwMode="auto">
          <a:xfrm>
            <a:off x="6370596" y="4736494"/>
            <a:ext cx="2113928" cy="213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2016</Words>
  <Application>Microsoft Office PowerPoint</Application>
  <PresentationFormat>On-screen Show (4:3)</PresentationFormat>
  <Paragraphs>337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PowerPoint Presentation</vt:lpstr>
      <vt:lpstr>PowerPoint Presentation</vt:lpstr>
      <vt:lpstr>Personality</vt:lpstr>
      <vt:lpstr>Personality</vt:lpstr>
      <vt:lpstr>Personality</vt:lpstr>
      <vt:lpstr>Personality</vt:lpstr>
      <vt:lpstr>Personality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Personality</vt:lpstr>
      <vt:lpstr>PowerPoint Presentation</vt:lpstr>
      <vt:lpstr>Personality</vt:lpstr>
      <vt:lpstr>Personality</vt:lpstr>
      <vt:lpstr>Personality</vt:lpstr>
      <vt:lpstr>PowerPoint Presentation</vt:lpstr>
      <vt:lpstr>Personality</vt:lpstr>
    </vt:vector>
  </TitlesOfParts>
  <Company>Wake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</dc:title>
  <dc:creator>athorpe2</dc:creator>
  <cp:lastModifiedBy>athorpe2</cp:lastModifiedBy>
  <cp:revision>8</cp:revision>
  <dcterms:created xsi:type="dcterms:W3CDTF">2014-12-09T14:55:00Z</dcterms:created>
  <dcterms:modified xsi:type="dcterms:W3CDTF">2015-03-20T14:53:38Z</dcterms:modified>
</cp:coreProperties>
</file>