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E97B5-6F91-4E11-9E61-B17F3EF69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0908C-92E5-4A71-A04D-88575F6E3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CF5B1-B5A9-47B8-870D-806FA4FF0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9D76-D202-4F64-8D69-A3CBDEAB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54EC-A295-497D-9305-FAD672A4E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2DF80-7B52-4A36-84DD-8D0A8B58C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0E88-A022-4DA1-AE90-2D0F7A77B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E016F-79D2-4843-9E76-76AA9CF99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4C83-F094-4E86-A71A-6B9D060A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1A2B-F06E-41F1-8FAB-2C0A47FF5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872F-4563-43FD-B67F-B4CD8D1DF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30B0-EB1D-4E02-B094-F1372EDA6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DA20-C8D9-44B3-B8A1-C6D2774FA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0EF5BD6-5F91-49C0-B00B-E4A82E6BB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ROLE OF GOVERNMENT &amp; THE BUSINESS CYCLE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23, SECTIONS 1 &amp;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BUSINESS CYCLE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 descr="Business_cycle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962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OTHER MEASURES OF THE ECONOMY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Unemployment rate</a:t>
            </a:r>
            <a:r>
              <a:rPr lang="en-US" smtClean="0"/>
              <a:t> – the %-age of the </a:t>
            </a:r>
            <a:r>
              <a:rPr lang="en-US" u="sng" smtClean="0"/>
              <a:t>civilian labor force</a:t>
            </a:r>
            <a:r>
              <a:rPr lang="en-US" smtClean="0"/>
              <a:t> (all civilians 16 years old or older who are working or looking for work) who are not working but looking for work</a:t>
            </a:r>
          </a:p>
          <a:p>
            <a:pPr eaLnBrk="1" hangingPunct="1"/>
            <a:r>
              <a:rPr lang="en-US" u="sng" smtClean="0"/>
              <a:t>Fiscal Policy</a:t>
            </a:r>
            <a:r>
              <a:rPr lang="en-US" smtClean="0"/>
              <a:t> – changes in gov’t spending and tax policy</a:t>
            </a:r>
          </a:p>
        </p:txBody>
      </p:sp>
      <p:pic>
        <p:nvPicPr>
          <p:cNvPr id="11268" name="Picture 4" descr="MPj038596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533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MPj03168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59200"/>
            <a:ext cx="39624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OTHER MEASURES OF THE ECONOMY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/>
              <a:t>Inflation</a:t>
            </a:r>
            <a:r>
              <a:rPr lang="en-US" smtClean="0"/>
              <a:t> – a sustained increase in the general level of prices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To track inflation the gov’t uses the </a:t>
            </a:r>
            <a:r>
              <a:rPr lang="en-US" u="sng" smtClean="0"/>
              <a:t>consumer price index (CPI)</a:t>
            </a:r>
            <a:r>
              <a:rPr lang="en-US" smtClean="0"/>
              <a:t> – a measure of the price level of 400 various products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Dividends</a:t>
            </a:r>
            <a:r>
              <a:rPr lang="en-US" smtClean="0"/>
              <a:t> – a share of the corporation’s profits distributed to shareholders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Capital gain</a:t>
            </a:r>
            <a:r>
              <a:rPr lang="en-US" smtClean="0"/>
              <a:t> – occurs when stock can be sold for more than it originally cost to buy</a:t>
            </a:r>
            <a:endParaRPr lang="en-US" u="sng" smtClean="0"/>
          </a:p>
        </p:txBody>
      </p:sp>
      <p:pic>
        <p:nvPicPr>
          <p:cNvPr id="12292" name="Picture 4" descr="MPj043309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4958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“THREE” TYPES OF BUSINESS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22, SECTION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PROPRIETORSHIPS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most common form of business organization in the U.S. is </a:t>
            </a:r>
            <a:r>
              <a:rPr lang="en-US" sz="2800" u="sng" smtClean="0"/>
              <a:t>sole proprietorship</a:t>
            </a:r>
            <a:r>
              <a:rPr lang="en-US" sz="2800" smtClean="0"/>
              <a:t> – a business owned by a single person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3077" name="Picture 8" descr="MPj04317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PROPRIETORSHIPS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</a:t>
            </a:r>
          </a:p>
          <a:p>
            <a:pPr lvl="1" eaLnBrk="1" hangingPunct="1"/>
            <a:r>
              <a:rPr lang="en-US" smtClean="0"/>
              <a:t>Full pride in ownership</a:t>
            </a:r>
          </a:p>
          <a:p>
            <a:pPr lvl="1" eaLnBrk="1" hangingPunct="1"/>
            <a:r>
              <a:rPr lang="en-US" smtClean="0"/>
              <a:t>Make decisions quickly</a:t>
            </a:r>
          </a:p>
          <a:p>
            <a:pPr lvl="1" eaLnBrk="1" hangingPunct="1"/>
            <a:r>
              <a:rPr lang="en-US" smtClean="0"/>
              <a:t>Keep most of profits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DISADVANTAGES</a:t>
            </a:r>
          </a:p>
          <a:p>
            <a:pPr lvl="1" eaLnBrk="1" hangingPunct="1"/>
            <a:r>
              <a:rPr lang="en-US" u="sng" smtClean="0"/>
              <a:t>Unlimited liability</a:t>
            </a:r>
            <a:r>
              <a:rPr lang="en-US" smtClean="0"/>
              <a:t> – financially responsible for all problems</a:t>
            </a:r>
          </a:p>
          <a:p>
            <a:pPr lvl="1" eaLnBrk="1" hangingPunct="1"/>
            <a:r>
              <a:rPr lang="en-US" smtClean="0"/>
              <a:t>Difficult to raise </a:t>
            </a:r>
            <a:r>
              <a:rPr lang="en-US" u="sng" smtClean="0"/>
              <a:t>financial capital</a:t>
            </a:r>
            <a:r>
              <a:rPr lang="en-US" smtClean="0"/>
              <a:t> - $ needed to run a business or make it grow</a:t>
            </a:r>
          </a:p>
          <a:p>
            <a:pPr lvl="1" eaLnBrk="1" hangingPunct="1"/>
            <a:r>
              <a:rPr lang="en-US" smtClean="0"/>
              <a:t>Hard attracting qualified employees</a:t>
            </a:r>
            <a:endParaRPr 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PARTNERSHIPS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u="sng" smtClean="0"/>
              <a:t>Partnership</a:t>
            </a:r>
            <a:r>
              <a:rPr lang="en-US" sz="2800" smtClean="0"/>
              <a:t> – a business owned by two or more people</a:t>
            </a:r>
          </a:p>
          <a:p>
            <a:pPr eaLnBrk="1" hangingPunct="1"/>
            <a:r>
              <a:rPr lang="en-US" sz="2800" u="sng" smtClean="0"/>
              <a:t>Articles of partnership</a:t>
            </a:r>
            <a:r>
              <a:rPr lang="en-US" sz="2800" smtClean="0"/>
              <a:t> – legal agreement to start a partnership</a:t>
            </a:r>
            <a:endParaRPr lang="en-US" sz="2800" u="sng" smtClean="0"/>
          </a:p>
        </p:txBody>
      </p:sp>
      <p:pic>
        <p:nvPicPr>
          <p:cNvPr id="5124" name="Picture 6" descr="MPj03998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2672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MPj041018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3533775"/>
            <a:ext cx="3733800" cy="3141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PARTNERSHIPS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</a:t>
            </a:r>
          </a:p>
          <a:p>
            <a:pPr lvl="1" eaLnBrk="1" hangingPunct="1"/>
            <a:r>
              <a:rPr lang="en-US" smtClean="0"/>
              <a:t>Partners can usually raise $ easier or take on new partners to raise more $</a:t>
            </a:r>
          </a:p>
          <a:p>
            <a:pPr lvl="1" eaLnBrk="1" hangingPunct="1"/>
            <a:r>
              <a:rPr lang="en-US" smtClean="0"/>
              <a:t>Each partner brings special talents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DISADVANTAGES</a:t>
            </a:r>
          </a:p>
          <a:p>
            <a:pPr lvl="1" eaLnBrk="1" hangingPunct="1"/>
            <a:r>
              <a:rPr lang="en-US" smtClean="0"/>
              <a:t>The legal structure is complex </a:t>
            </a:r>
            <a:r>
              <a:rPr lang="en-US" smtClean="0">
                <a:sym typeface="Wingdings" pitchFamily="2" charset="2"/>
              </a:rPr>
              <a:t> the articles of partnership have to be renewed when they take a new partner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Unlimited liability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CORPORATIONS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u="sng" smtClean="0"/>
              <a:t>Corporation</a:t>
            </a:r>
            <a:r>
              <a:rPr lang="en-US" sz="2800" smtClean="0"/>
              <a:t> – business recognized by law that has many of the rights and responsibilities of an individual (own property, pay taxes, sue or be sued)</a:t>
            </a:r>
            <a:endParaRPr lang="en-US" sz="2800" u="sng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7173" name="Picture 7" descr="MPj039927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39020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MPj040337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505200"/>
            <a:ext cx="20812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CORPORATIONS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To start a corporation you must get a </a:t>
            </a:r>
            <a:r>
              <a:rPr lang="en-US" sz="2800" u="sng" smtClean="0"/>
              <a:t>charter</a:t>
            </a:r>
            <a:r>
              <a:rPr lang="en-US" sz="2800" smtClean="0"/>
              <a:t> – gov’t document granting permission to organize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owners of a corporation are its STOCKHOLDERS!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smtClean="0"/>
              <a:t>Stock</a:t>
            </a:r>
            <a:r>
              <a:rPr lang="en-US" sz="2800" smtClean="0"/>
              <a:t> – ownership shares of a corporation</a:t>
            </a:r>
            <a:endParaRPr lang="en-US" sz="2800" u="sng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8197" name="Picture 5" descr="MPj039927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39020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MPj040337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505200"/>
            <a:ext cx="20812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PRIVATE GOODS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Private goods</a:t>
            </a:r>
            <a:r>
              <a:rPr lang="en-US" smtClean="0"/>
              <a:t> – can only be consumed by one person</a:t>
            </a:r>
          </a:p>
          <a:p>
            <a:pPr eaLnBrk="1" hangingPunct="1"/>
            <a:r>
              <a:rPr lang="en-US" smtClean="0"/>
              <a:t>Private goods are subject to the </a:t>
            </a:r>
            <a:r>
              <a:rPr lang="en-US" u="sng" smtClean="0"/>
              <a:t>exclusion principle</a:t>
            </a:r>
            <a:r>
              <a:rPr lang="en-US" smtClean="0"/>
              <a:t> – a person is excluded from using the good unless they pay for it</a:t>
            </a:r>
            <a:endParaRPr lang="en-US" u="sng" smtClean="0"/>
          </a:p>
        </p:txBody>
      </p:sp>
      <p:pic>
        <p:nvPicPr>
          <p:cNvPr id="3076" name="Picture 4" descr="MPj04031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35052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MPj04025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91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MPj040259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10000"/>
            <a:ext cx="2193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CORPORATIONS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267200" cy="5410200"/>
          </a:xfrm>
        </p:spPr>
        <p:txBody>
          <a:bodyPr/>
          <a:lstStyle/>
          <a:p>
            <a:pPr eaLnBrk="1" hangingPunct="1"/>
            <a:r>
              <a:rPr lang="en-US" sz="2400" smtClean="0"/>
              <a:t>ADVANTAGES</a:t>
            </a:r>
          </a:p>
          <a:p>
            <a:pPr lvl="1" eaLnBrk="1" hangingPunct="1"/>
            <a:r>
              <a:rPr lang="en-US" sz="2000" smtClean="0"/>
              <a:t>Easy to raise financial capital</a:t>
            </a:r>
          </a:p>
          <a:p>
            <a:pPr lvl="1" eaLnBrk="1" hangingPunct="1"/>
            <a:r>
              <a:rPr lang="en-US" sz="2000" smtClean="0"/>
              <a:t>Corporations are huge</a:t>
            </a:r>
          </a:p>
          <a:p>
            <a:pPr lvl="1" eaLnBrk="1" hangingPunct="1"/>
            <a:r>
              <a:rPr lang="en-US" sz="2000" u="sng" smtClean="0"/>
              <a:t>Board of directors</a:t>
            </a:r>
            <a:r>
              <a:rPr lang="en-US" sz="2000" smtClean="0"/>
              <a:t> (run the company on the stockholder’s behalf) can hire professional managers</a:t>
            </a:r>
          </a:p>
          <a:p>
            <a:pPr lvl="1" eaLnBrk="1" hangingPunct="1"/>
            <a:r>
              <a:rPr lang="en-US" sz="2000" smtClean="0"/>
              <a:t>Ownership of corporations can be easily transferred</a:t>
            </a:r>
          </a:p>
          <a:p>
            <a:pPr lvl="1" eaLnBrk="1" hangingPunct="1"/>
            <a:r>
              <a:rPr lang="en-US" sz="2000" u="sng" smtClean="0"/>
              <a:t>Limited liability</a:t>
            </a:r>
            <a:r>
              <a:rPr lang="en-US" sz="2000" smtClean="0"/>
              <a:t> – only the corporation, not its owners, are responsible for the debts of the corporation</a:t>
            </a:r>
            <a:endParaRPr lang="en-US" sz="2000" u="sng" smtClean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eaLnBrk="1" hangingPunct="1"/>
            <a:r>
              <a:rPr lang="en-US" sz="2400" smtClean="0"/>
              <a:t>DISADVANTAGES</a:t>
            </a:r>
          </a:p>
          <a:p>
            <a:pPr lvl="1" eaLnBrk="1" hangingPunct="1"/>
            <a:r>
              <a:rPr lang="en-US" sz="2000" smtClean="0"/>
              <a:t>Expensive and complex to set up</a:t>
            </a:r>
          </a:p>
          <a:p>
            <a:pPr lvl="1" eaLnBrk="1" hangingPunct="1"/>
            <a:r>
              <a:rPr lang="en-US" sz="2000" smtClean="0"/>
              <a:t>Owners have little say in the management of the corporation</a:t>
            </a:r>
          </a:p>
          <a:p>
            <a:pPr lvl="1" eaLnBrk="1" hangingPunct="1"/>
            <a:r>
              <a:rPr lang="en-US" sz="2000" smtClean="0"/>
              <a:t>Subject to more gov’t regulation</a:t>
            </a:r>
          </a:p>
          <a:p>
            <a:pPr lvl="1" eaLnBrk="1" hangingPunct="1"/>
            <a:r>
              <a:rPr lang="en-US" sz="2000" smtClean="0"/>
              <a:t>Stockholders are subject to </a:t>
            </a:r>
            <a:r>
              <a:rPr lang="en-US" sz="2000" u="sng" smtClean="0"/>
              <a:t>double taxation</a:t>
            </a:r>
            <a:r>
              <a:rPr lang="en-US" sz="2000" smtClean="0"/>
              <a:t> – paying taxes twice on corporate profits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NON-PROFIT ORGANIZATIONS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Non-profits are just what their title suggests </a:t>
            </a:r>
            <a:r>
              <a:rPr lang="en-US" smtClean="0">
                <a:sym typeface="Wingdings" pitchFamily="2" charset="2"/>
              </a:rPr>
              <a:t> businesses who are </a:t>
            </a:r>
            <a:r>
              <a:rPr lang="en-US" u="sng" smtClean="0">
                <a:sym typeface="Wingdings" pitchFamily="2" charset="2"/>
              </a:rPr>
              <a:t>not</a:t>
            </a:r>
            <a:r>
              <a:rPr lang="en-US" smtClean="0">
                <a:sym typeface="Wingdings" pitchFamily="2" charset="2"/>
              </a:rPr>
              <a:t> driven by the profit motive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Examples include churches, museums, schools, etc.</a:t>
            </a:r>
            <a:endParaRPr lang="en-US" smtClean="0"/>
          </a:p>
        </p:txBody>
      </p:sp>
      <p:pic>
        <p:nvPicPr>
          <p:cNvPr id="10244" name="Picture 2" descr="C:\Documents and Settings\Administrator\Local Settings\Temporary Internet Files\Content.IE5\4H2RGHIB\MP9000495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419600"/>
            <a:ext cx="1447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Documents and Settings\Administrator\Local Settings\Temporary Internet Files\Content.IE5\O52N0XQJ\MP9004395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495800"/>
            <a:ext cx="28956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C:\Documents and Settings\Administrator\Local Settings\Temporary Internet Files\Content.IE5\0O2XQNLW\MP90043083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038600"/>
            <a:ext cx="25622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 GOODS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181600" cy="4525963"/>
          </a:xfrm>
        </p:spPr>
        <p:txBody>
          <a:bodyPr/>
          <a:lstStyle/>
          <a:p>
            <a:pPr eaLnBrk="1" hangingPunct="1"/>
            <a:r>
              <a:rPr lang="en-US" sz="2800" u="sng" smtClean="0"/>
              <a:t>Public goods</a:t>
            </a:r>
            <a:r>
              <a:rPr lang="en-US" sz="2800" smtClean="0"/>
              <a:t> – goods that can be consumed by one person without preventing another from consuming</a:t>
            </a:r>
          </a:p>
          <a:p>
            <a:pPr eaLnBrk="1" hangingPunct="1"/>
            <a:r>
              <a:rPr lang="en-US" sz="2800" smtClean="0"/>
              <a:t>Subject to the </a:t>
            </a:r>
            <a:r>
              <a:rPr lang="en-US" sz="2800" u="sng" smtClean="0"/>
              <a:t>nonexclusion principle</a:t>
            </a:r>
            <a:r>
              <a:rPr lang="en-US" sz="2800" smtClean="0"/>
              <a:t> – no one can be excluded from consumption whether they pay or not</a:t>
            </a:r>
            <a:endParaRPr lang="en-US" sz="2800" u="sng" smtClean="0"/>
          </a:p>
        </p:txBody>
      </p:sp>
      <p:pic>
        <p:nvPicPr>
          <p:cNvPr id="4100" name="Picture 4" descr="MPj040334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22606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MPj018258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276600"/>
            <a:ext cx="16811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MPj041009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648200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DEALING WITH EXTERNALITIES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Gov’t plays a role in handling </a:t>
            </a:r>
            <a:r>
              <a:rPr lang="en-US" u="sng" smtClean="0"/>
              <a:t>externalities</a:t>
            </a:r>
            <a:r>
              <a:rPr lang="en-US" smtClean="0"/>
              <a:t> – the unintended side effect of an action that affects someone not involved in the action (these can be positive or negative)</a:t>
            </a:r>
          </a:p>
        </p:txBody>
      </p:sp>
      <p:pic>
        <p:nvPicPr>
          <p:cNvPr id="5124" name="Picture 4" descr="MPj040218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MPj040247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38862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MAINTAINING COMPETITION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Gov’t uses </a:t>
            </a:r>
            <a:r>
              <a:rPr lang="en-US" u="sng" smtClean="0"/>
              <a:t>antitrust laws</a:t>
            </a:r>
            <a:r>
              <a:rPr lang="en-US" smtClean="0"/>
              <a:t> to prevent </a:t>
            </a:r>
            <a:r>
              <a:rPr lang="en-US" u="sng" smtClean="0"/>
              <a:t>monopolies</a:t>
            </a:r>
            <a:r>
              <a:rPr lang="en-US" smtClean="0"/>
              <a:t> (only </a:t>
            </a:r>
            <a:r>
              <a:rPr lang="en-US" b="1" smtClean="0"/>
              <a:t>one</a:t>
            </a:r>
            <a:r>
              <a:rPr lang="en-US" smtClean="0"/>
              <a:t> provider of a good or service) and preserve and promote competition</a:t>
            </a:r>
          </a:p>
          <a:p>
            <a:pPr eaLnBrk="1" hangingPunct="1"/>
            <a:r>
              <a:rPr lang="en-US" smtClean="0"/>
              <a:t>Why?  Competition ensures better </a:t>
            </a:r>
            <a:r>
              <a:rPr lang="en-US" i="1" smtClean="0"/>
              <a:t>quality</a:t>
            </a:r>
          </a:p>
          <a:p>
            <a:pPr eaLnBrk="1" hangingPunct="1"/>
            <a:r>
              <a:rPr lang="en-US" smtClean="0"/>
              <a:t>Gov’t oversees </a:t>
            </a:r>
            <a:r>
              <a:rPr lang="en-US" u="sng" smtClean="0"/>
              <a:t>mergers</a:t>
            </a:r>
            <a:r>
              <a:rPr lang="en-US" smtClean="0"/>
              <a:t> – a combination of two or more companies to form a single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REGULATING MARKET ACTIVITIES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Sometimes it makes sense to have a monopoly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u="sng" smtClean="0">
                <a:sym typeface="Wingdings" pitchFamily="2" charset="2"/>
              </a:rPr>
              <a:t>natural monopolies</a:t>
            </a:r>
            <a:r>
              <a:rPr lang="en-US" smtClean="0">
                <a:sym typeface="Wingdings" pitchFamily="2" charset="2"/>
              </a:rPr>
              <a:t> – a market situation in which the costs of production are minimized by having a single firm produce a product</a:t>
            </a:r>
            <a:endParaRPr lang="en-US" smtClean="0"/>
          </a:p>
        </p:txBody>
      </p:sp>
      <p:pic>
        <p:nvPicPr>
          <p:cNvPr id="7172" name="Picture 4" descr="MPj03901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733800"/>
            <a:ext cx="1957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MPj040755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14800"/>
            <a:ext cx="3810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BUSINESS CYCLE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5" descr="Business_cycle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962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BUSINESS CYCLE - TERMS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Real GDP</a:t>
            </a:r>
            <a:r>
              <a:rPr lang="en-US" smtClean="0"/>
              <a:t> – an economy’s production after the distortions of price have been removed</a:t>
            </a:r>
          </a:p>
          <a:p>
            <a:pPr eaLnBrk="1" hangingPunct="1"/>
            <a:r>
              <a:rPr lang="en-US" u="sng" smtClean="0"/>
              <a:t>Expansion</a:t>
            </a:r>
            <a:r>
              <a:rPr lang="en-US" smtClean="0"/>
              <a:t> – a period when RGDP goes up</a:t>
            </a:r>
          </a:p>
          <a:p>
            <a:pPr eaLnBrk="1" hangingPunct="1"/>
            <a:r>
              <a:rPr lang="en-US" u="sng" smtClean="0"/>
              <a:t>Peak</a:t>
            </a:r>
            <a:r>
              <a:rPr lang="en-US" smtClean="0"/>
              <a:t> – the highest point in an expansion</a:t>
            </a:r>
          </a:p>
          <a:p>
            <a:pPr eaLnBrk="1" hangingPunct="1"/>
            <a:r>
              <a:rPr lang="en-US" u="sng" smtClean="0"/>
              <a:t>Recession</a:t>
            </a:r>
            <a:r>
              <a:rPr lang="en-US" smtClean="0"/>
              <a:t> – a period when RGDP goes down for six straight months</a:t>
            </a:r>
          </a:p>
          <a:p>
            <a:pPr eaLnBrk="1" hangingPunct="1"/>
            <a:endParaRPr lang="en-US" u="sng" smtClean="0"/>
          </a:p>
          <a:p>
            <a:pPr eaLnBrk="1" hangingPunct="1"/>
            <a:endParaRPr 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BUSINESS CYCLE - TERMS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Trough</a:t>
            </a:r>
            <a:r>
              <a:rPr lang="en-US" smtClean="0"/>
              <a:t> – the lowest point during recession</a:t>
            </a:r>
          </a:p>
          <a:p>
            <a:pPr eaLnBrk="1" hangingPunct="1"/>
            <a:r>
              <a:rPr lang="en-US" u="sng" smtClean="0"/>
              <a:t>Depression</a:t>
            </a:r>
            <a:r>
              <a:rPr lang="en-US" smtClean="0"/>
              <a:t> – when recession lasts for more than six straight months</a:t>
            </a:r>
            <a:endParaRPr lang="en-US" u="sng" smtClean="0"/>
          </a:p>
          <a:p>
            <a:pPr eaLnBrk="1" hangingPunct="1"/>
            <a:endParaRPr lang="en-US" smtClean="0"/>
          </a:p>
          <a:p>
            <a:pPr eaLnBrk="1" hangingPunct="1"/>
            <a:endParaRPr 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715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THE ROLE OF GOVERNMENT &amp; THE BUSINESS CYCLE</vt:lpstr>
      <vt:lpstr>PRIVATE GOODS</vt:lpstr>
      <vt:lpstr>PUBLIC GOODS</vt:lpstr>
      <vt:lpstr>DEALING WITH EXTERNALITIES</vt:lpstr>
      <vt:lpstr>MAINTAINING COMPETITION</vt:lpstr>
      <vt:lpstr>REGULATING MARKET ACTIVITIES</vt:lpstr>
      <vt:lpstr>THE BUSINESS CYCLE</vt:lpstr>
      <vt:lpstr>THE BUSINESS CYCLE - TERMS</vt:lpstr>
      <vt:lpstr>THE BUSINESS CYCLE - TERMS</vt:lpstr>
      <vt:lpstr>THE BUSINESS CYCLE</vt:lpstr>
      <vt:lpstr>OTHER MEASURES OF THE ECONOMY</vt:lpstr>
      <vt:lpstr>OTHER MEASURES OF THE ECONOMY</vt:lpstr>
      <vt:lpstr>THE “THREE” TYPES OF BUSINESS</vt:lpstr>
      <vt:lpstr>PROPRIETORSHIPS</vt:lpstr>
      <vt:lpstr>PROPRIETORSHIPS</vt:lpstr>
      <vt:lpstr>PARTNERSHIPS</vt:lpstr>
      <vt:lpstr>PARTNERSHIPS</vt:lpstr>
      <vt:lpstr>CORPORATIONS</vt:lpstr>
      <vt:lpstr>CORPORATIONS</vt:lpstr>
      <vt:lpstr>CORPORATIONS</vt:lpstr>
      <vt:lpstr>NON-PROFIT ORGANIZATIONS</vt:lpstr>
    </vt:vector>
  </TitlesOfParts>
  <Company>Rutherford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GOVERNMENT &amp; THE BUSINESS CYCLE</dc:title>
  <dc:creator>Rutherford County Schools</dc:creator>
  <cp:lastModifiedBy>nblalock</cp:lastModifiedBy>
  <cp:revision>17</cp:revision>
  <dcterms:created xsi:type="dcterms:W3CDTF">2006-09-20T13:03:21Z</dcterms:created>
  <dcterms:modified xsi:type="dcterms:W3CDTF">2014-05-21T16:22:20Z</dcterms:modified>
</cp:coreProperties>
</file>